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heme/theme2.xml" ContentType="application/vnd.openxmlformats-officedocument.theme+xml"/>
  <Override PartName="/ppt/tags/tag64.xml" ContentType="application/vnd.openxmlformats-officedocument.presentationml.tags+xml"/>
  <Override PartName="/ppt/notesSlides/notesSlide1.xml" ContentType="application/vnd.openxmlformats-officedocument.presentationml.notesSlide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256" r:id="rId2"/>
    <p:sldId id="263" r:id="rId3"/>
    <p:sldId id="260" r:id="rId4"/>
    <p:sldId id="264" r:id="rId5"/>
    <p:sldId id="265" r:id="rId6"/>
    <p:sldId id="266" r:id="rId7"/>
    <p:sldId id="267" r:id="rId8"/>
    <p:sldId id="269" r:id="rId9"/>
    <p:sldId id="274" r:id="rId10"/>
    <p:sldId id="268" r:id="rId11"/>
    <p:sldId id="270" r:id="rId12"/>
    <p:sldId id="272" r:id="rId13"/>
    <p:sldId id="273" r:id="rId14"/>
    <p:sldId id="262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8">
          <p15:clr>
            <a:srgbClr val="A4A3A4"/>
          </p15:clr>
        </p15:guide>
        <p15:guide id="2" pos="38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9D9D9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8" d="100"/>
          <a:sy n="98" d="100"/>
        </p:scale>
        <p:origin x="168" y="58"/>
      </p:cViewPr>
      <p:guideLst>
        <p:guide orient="horz" pos="2148"/>
        <p:guide pos="38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7.xml"/><Relationship Id="rId2" Type="http://schemas.openxmlformats.org/officeDocument/2006/relationships/tags" Target="../tags/tag56.xml"/><Relationship Id="rId1" Type="http://schemas.openxmlformats.org/officeDocument/2006/relationships/tags" Target="../tags/tag5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2024/7/11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18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2024/7/11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4.xml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0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67.xml"/><Relationship Id="rId7" Type="http://schemas.openxmlformats.org/officeDocument/2006/relationships/image" Target="../media/image3.jpeg"/><Relationship Id="rId2" Type="http://schemas.openxmlformats.org/officeDocument/2006/relationships/tags" Target="../tags/tag66.xml"/><Relationship Id="rId1" Type="http://schemas.openxmlformats.org/officeDocument/2006/relationships/tags" Target="../tags/tag6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69.xml"/><Relationship Id="rId4" Type="http://schemas.openxmlformats.org/officeDocument/2006/relationships/tags" Target="../tags/tag6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tags" Target="../tags/tag72.xml"/><Relationship Id="rId1" Type="http://schemas.openxmlformats.org/officeDocument/2006/relationships/tags" Target="../tags/tag7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4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6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7841615" y="52070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/>
          </a:p>
        </p:txBody>
      </p:sp>
      <p:sp>
        <p:nvSpPr>
          <p:cNvPr id="9" name="对角圆角矩形 8"/>
          <p:cNvSpPr/>
          <p:nvPr/>
        </p:nvSpPr>
        <p:spPr>
          <a:xfrm>
            <a:off x="1348740" y="1960245"/>
            <a:ext cx="9495155" cy="1255395"/>
          </a:xfrm>
          <a:prstGeom prst="round2DiagRect">
            <a:avLst/>
          </a:prstGeom>
          <a:gradFill rotWithShape="1">
            <a:gsLst>
              <a:gs pos="0">
                <a:srgbClr val="B7D0F4">
                  <a:alpha val="100000"/>
                </a:srgbClr>
              </a:gs>
              <a:gs pos="50000">
                <a:schemeClr val="accent1">
                  <a:lumMod val="0"/>
                  <a:lumOff val="100000"/>
                  <a:alpha val="100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0"/>
          </a:gradFill>
          <a:ln>
            <a:solidFill>
              <a:schemeClr val="accent1">
                <a:lumMod val="75000"/>
              </a:schemeClr>
            </a:solidFill>
          </a:ln>
          <a:effectLst>
            <a:outerShdw blurRad="152400" dist="101600" dir="2700000" sx="101000" sy="101000" algn="tl" rotWithShape="0">
              <a:prstClr val="black">
                <a:alpha val="32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48635" y="2265680"/>
            <a:ext cx="6096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视频特征</a:t>
            </a:r>
            <a:r>
              <a:rPr lang="en-US" altLang="zh-CN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VQ-VVAE</a:t>
            </a:r>
            <a:r>
              <a:rPr lang="zh-CN" altLang="en-US" sz="360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编码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348740" y="3644900"/>
            <a:ext cx="6650355" cy="1701800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algn="l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答</a:t>
            </a:r>
            <a:r>
              <a:rPr lang="en-US" alt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辩</a:t>
            </a:r>
            <a:r>
              <a:rPr lang="en-US" alt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 </a:t>
            </a:r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人：程鹏</a:t>
            </a:r>
          </a:p>
          <a:p>
            <a:pPr algn="l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队伍名称：视觉盛宴</a:t>
            </a:r>
          </a:p>
          <a:p>
            <a:pPr algn="l">
              <a:lnSpc>
                <a:spcPct val="140000"/>
              </a:lnSpc>
            </a:pPr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所属赛道：</a:t>
            </a:r>
            <a:r>
              <a:rPr lang="en-US" altLang="zh-CN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AI+</a:t>
            </a:r>
            <a:r>
              <a:rPr lang="zh-CN" altLang="en-US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视觉特征编码</a:t>
            </a:r>
            <a:endParaRPr lang="zh-CN" altLang="en-US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84CD20C-07C9-A051-73DC-ECD37D7596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9725" y="6048375"/>
            <a:ext cx="2962275" cy="8096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2905" y="597535"/>
            <a:ext cx="4265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方案设计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05960" y="812800"/>
            <a:ext cx="46107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/>
              <a:t>创新点三，</a:t>
            </a:r>
            <a:r>
              <a:rPr lang="zh-CN" altLang="en-US">
                <a:sym typeface="+mn-ea"/>
              </a:rPr>
              <a:t>高压缩率</a:t>
            </a:r>
            <a:r>
              <a:rPr lang="en-US" altLang="zh-CN"/>
              <a:t>VQ-VVAE</a:t>
            </a:r>
            <a:r>
              <a:rPr lang="zh-CN" altLang="en-US"/>
              <a:t>压缩重建模型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512060" y="5758815"/>
            <a:ext cx="12325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VVAE</a:t>
            </a:r>
            <a:r>
              <a:rPr lang="zh-CN" altLang="en-US"/>
              <a:t>模型</a:t>
            </a:r>
          </a:p>
        </p:txBody>
      </p:sp>
      <p:pic>
        <p:nvPicPr>
          <p:cNvPr id="5" name="图片 4" descr="naic5.drawi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445" y="1793240"/>
            <a:ext cx="4978400" cy="327152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215900" y="1793240"/>
            <a:ext cx="132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float32</a:t>
            </a:r>
            <a:r>
              <a:rPr lang="zh-CN" altLang="en-US"/>
              <a:t>类型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215900" y="4696460"/>
            <a:ext cx="11353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uint8</a:t>
            </a:r>
            <a:r>
              <a:rPr lang="zh-CN" altLang="en-US"/>
              <a:t>类型</a:t>
            </a:r>
          </a:p>
        </p:txBody>
      </p:sp>
      <p:pic>
        <p:nvPicPr>
          <p:cNvPr id="11" name="图片 10" descr="naic6.drawi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960" y="1532890"/>
            <a:ext cx="5318125" cy="25266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547485" y="4227195"/>
            <a:ext cx="11791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Encode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9592945" y="4227195"/>
            <a:ext cx="970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Decode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1605" y="4622165"/>
            <a:ext cx="6020435" cy="19519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2905" y="597535"/>
            <a:ext cx="4265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方案设计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05960" y="812800"/>
            <a:ext cx="5135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创新点四，低压缩率任意</a:t>
            </a:r>
            <a:r>
              <a:rPr lang="en-US" altLang="zh-CN"/>
              <a:t>bit</a:t>
            </a:r>
            <a:r>
              <a:rPr lang="zh-CN" altLang="en-US"/>
              <a:t>视频特征压缩</a:t>
            </a:r>
            <a:r>
              <a:rPr lang="en-US" altLang="zh-CN"/>
              <a:t>-lqz</a:t>
            </a:r>
            <a:r>
              <a:rPr lang="zh-CN" altLang="en-US"/>
              <a:t>算法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558925" y="6358890"/>
            <a:ext cx="1084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LQZ</a:t>
            </a:r>
            <a:r>
              <a:rPr lang="zh-CN" altLang="en-US"/>
              <a:t>算法</a:t>
            </a:r>
          </a:p>
        </p:txBody>
      </p:sp>
      <p:sp>
        <p:nvSpPr>
          <p:cNvPr id="18" name="文本框 17"/>
          <p:cNvSpPr txBox="1"/>
          <p:nvPr/>
        </p:nvSpPr>
        <p:spPr>
          <a:xfrm>
            <a:off x="4505960" y="1725295"/>
            <a:ext cx="7543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算法核心使用任意量化技术和平滑区间来控制压缩大小</a:t>
            </a:r>
          </a:p>
        </p:txBody>
      </p:sp>
      <p:pic>
        <p:nvPicPr>
          <p:cNvPr id="20" name="图片 19" descr="naic7.drawi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85" y="1181100"/>
            <a:ext cx="2385060" cy="4903470"/>
          </a:xfrm>
          <a:prstGeom prst="rect">
            <a:avLst/>
          </a:prstGeom>
        </p:spPr>
      </p:pic>
      <p:pic>
        <p:nvPicPr>
          <p:cNvPr id="21" name="图片 20" descr="naic9.drawi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7995" y="2503805"/>
            <a:ext cx="3041650" cy="287401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6623050" y="6014720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量化表示</a:t>
            </a:r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2905" y="597535"/>
            <a:ext cx="4265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具体运行场景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00760" y="1546860"/>
            <a:ext cx="10419080" cy="4799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/>
              <a:t>优势：创新实现的</a:t>
            </a:r>
            <a:r>
              <a:rPr lang="en-US" altLang="zh-CN"/>
              <a:t>LQZ</a:t>
            </a:r>
            <a:r>
              <a:rPr lang="zh-CN" altLang="en-US"/>
              <a:t>算法运行速度快，多核并行平均</a:t>
            </a:r>
            <a:r>
              <a:rPr lang="en-US" altLang="zh-CN"/>
              <a:t>1s</a:t>
            </a:r>
            <a:r>
              <a:rPr lang="zh-CN" altLang="en-US"/>
              <a:t>一个即可完成压缩，相比于大部分选手</a:t>
            </a:r>
            <a:r>
              <a:rPr lang="en-US" altLang="zh-CN"/>
              <a:t>1-2</a:t>
            </a:r>
            <a:r>
              <a:rPr lang="zh-CN" altLang="en-US"/>
              <a:t>分钟</a:t>
            </a:r>
          </a:p>
          <a:p>
            <a:pPr algn="l"/>
            <a:r>
              <a:rPr lang="zh-CN" altLang="en-US"/>
              <a:t>压缩一个样本快几十倍。速度具有优势。当压缩率为</a:t>
            </a:r>
            <a:r>
              <a:rPr lang="en-US" altLang="zh-CN"/>
              <a:t>10</a:t>
            </a:r>
            <a:r>
              <a:rPr lang="zh-CN" altLang="en-US"/>
              <a:t>的时候，可以实现几乎无损压缩。</a:t>
            </a:r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r>
              <a:rPr lang="zh-CN" altLang="en-US"/>
              <a:t>优势：创新实现的</a:t>
            </a:r>
            <a:r>
              <a:rPr lang="en-US" altLang="zh-CN"/>
              <a:t>VQ-VVAE</a:t>
            </a:r>
            <a:r>
              <a:rPr lang="zh-CN" altLang="en-US"/>
              <a:t>在比赛要求的参数量下，精度排名第三，效果出色</a:t>
            </a:r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r>
              <a:rPr lang="zh-CN" altLang="en-US">
                <a:sym typeface="+mn-ea"/>
              </a:rPr>
              <a:t>优势：创新实现的</a:t>
            </a:r>
            <a:r>
              <a:rPr lang="en-US" altLang="zh-CN">
                <a:sym typeface="+mn-ea"/>
              </a:rPr>
              <a:t>MCL</a:t>
            </a:r>
            <a:r>
              <a:rPr lang="zh-CN" altLang="en-US">
                <a:sym typeface="+mn-ea"/>
              </a:rPr>
              <a:t>视频特征分类模型，具有提取视频特征空间和时间维度能力，分类达到第二名</a:t>
            </a:r>
          </a:p>
          <a:p>
            <a:pPr algn="l"/>
            <a:r>
              <a:rPr lang="zh-CN" altLang="en-US">
                <a:sym typeface="+mn-ea"/>
              </a:rPr>
              <a:t>的成绩，且模型很小，速度在</a:t>
            </a:r>
            <a:r>
              <a:rPr lang="en-US" altLang="zh-CN">
                <a:sym typeface="+mn-ea"/>
              </a:rPr>
              <a:t>3090</a:t>
            </a:r>
            <a:r>
              <a:rPr lang="zh-CN" altLang="en-US">
                <a:sym typeface="+mn-ea"/>
              </a:rPr>
              <a:t>上可</a:t>
            </a:r>
            <a:r>
              <a:rPr lang="en-US" altLang="zh-CN">
                <a:sym typeface="+mn-ea"/>
              </a:rPr>
              <a:t>200fps</a:t>
            </a:r>
          </a:p>
          <a:p>
            <a:pPr algn="l"/>
            <a:endParaRPr lang="en-US" altLang="zh-CN">
              <a:sym typeface="+mn-ea"/>
            </a:endParaRPr>
          </a:p>
          <a:p>
            <a:pPr algn="l"/>
            <a:endParaRPr lang="zh-CN" altLang="en-US"/>
          </a:p>
          <a:p>
            <a:pPr algn="l"/>
            <a:r>
              <a:rPr lang="zh-CN" altLang="en-US"/>
              <a:t>压缩重建，当面临压缩率需求时可灵活调整方法，在</a:t>
            </a:r>
            <a:r>
              <a:rPr lang="en-US" altLang="zh-CN"/>
              <a:t>10-50</a:t>
            </a:r>
            <a:r>
              <a:rPr lang="zh-CN" altLang="en-US"/>
              <a:t>倍的压缩下，使用</a:t>
            </a:r>
            <a:r>
              <a:rPr lang="en-US" altLang="zh-CN"/>
              <a:t>LQZ</a:t>
            </a:r>
            <a:r>
              <a:rPr lang="zh-CN" altLang="en-US"/>
              <a:t>算法可高效快速完成压缩。压缩倍数为</a:t>
            </a:r>
            <a:r>
              <a:rPr lang="en-US" altLang="zh-CN"/>
              <a:t>100-500</a:t>
            </a:r>
            <a:r>
              <a:rPr lang="zh-CN" altLang="en-US"/>
              <a:t>倍，可使用</a:t>
            </a:r>
            <a:r>
              <a:rPr lang="en-US" altLang="zh-CN"/>
              <a:t>VQ-VVAE</a:t>
            </a:r>
            <a:r>
              <a:rPr lang="zh-CN" altLang="en-US"/>
              <a:t>模型完成压缩</a:t>
            </a:r>
          </a:p>
          <a:p>
            <a:pPr algn="l"/>
            <a:endParaRPr lang="zh-CN" altLang="en-US"/>
          </a:p>
          <a:p>
            <a:pPr algn="l"/>
            <a:endParaRPr lang="zh-CN" altLang="en-US"/>
          </a:p>
          <a:p>
            <a:pPr algn="l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45770" y="154686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◉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45770" y="293751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◉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445770" y="376237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◉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445770" y="486473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◉</a:t>
            </a: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2905" y="597535"/>
            <a:ext cx="4265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总结与展望</a:t>
            </a:r>
          </a:p>
        </p:txBody>
      </p:sp>
      <p:sp>
        <p:nvSpPr>
          <p:cNvPr id="12" name="TextBox 2"/>
          <p:cNvSpPr txBox="1"/>
          <p:nvPr/>
        </p:nvSpPr>
        <p:spPr>
          <a:xfrm>
            <a:off x="1323251" y="1115708"/>
            <a:ext cx="8202034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创新性</a:t>
            </a:r>
          </a:p>
        </p:txBody>
      </p:sp>
      <p:sp>
        <p:nvSpPr>
          <p:cNvPr id="13" name="TextBox 2"/>
          <p:cNvSpPr txBox="1"/>
          <p:nvPr/>
        </p:nvSpPr>
        <p:spPr>
          <a:xfrm>
            <a:off x="1322705" y="3157220"/>
            <a:ext cx="10148570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简单</a:t>
            </a:r>
            <a:r>
              <a:rPr lang="zh-CN" altLang="en-US" dirty="0"/>
              <a:t>：训练方法简单，在官方公布的数据集中只需要训练</a:t>
            </a:r>
            <a:r>
              <a:rPr lang="en-US" altLang="zh-CN" dirty="0"/>
              <a:t>1</a:t>
            </a:r>
            <a:r>
              <a:rPr lang="zh-CN" altLang="en-US" dirty="0"/>
              <a:t>小时，推理速度</a:t>
            </a:r>
            <a:r>
              <a:rPr lang="en-US" altLang="zh-CN" dirty="0"/>
              <a:t>200fps</a:t>
            </a:r>
          </a:p>
        </p:txBody>
      </p:sp>
      <p:sp>
        <p:nvSpPr>
          <p:cNvPr id="10" name="矩形 9"/>
          <p:cNvSpPr/>
          <p:nvPr/>
        </p:nvSpPr>
        <p:spPr>
          <a:xfrm>
            <a:off x="1885315" y="1622425"/>
            <a:ext cx="85274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ea typeface="思源黑体"/>
              </a:rPr>
              <a:t>提出</a:t>
            </a:r>
            <a:r>
              <a:rPr lang="en-US" altLang="zh-CN" dirty="0">
                <a:ea typeface="思源黑体"/>
              </a:rPr>
              <a:t>MCL</a:t>
            </a:r>
            <a:r>
              <a:rPr lang="zh-CN" altLang="en-US" dirty="0">
                <a:ea typeface="思源黑体"/>
              </a:rPr>
              <a:t>视频特征分类模型</a:t>
            </a:r>
          </a:p>
        </p:txBody>
      </p:sp>
      <p:sp>
        <p:nvSpPr>
          <p:cNvPr id="11" name="矩形 10"/>
          <p:cNvSpPr/>
          <p:nvPr/>
        </p:nvSpPr>
        <p:spPr>
          <a:xfrm>
            <a:off x="1885315" y="2145030"/>
            <a:ext cx="85274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ea typeface="思源黑体"/>
              </a:rPr>
              <a:t>提出</a:t>
            </a:r>
            <a:r>
              <a:rPr lang="en-US" altLang="zh-CN" dirty="0">
                <a:ea typeface="思源黑体"/>
              </a:rPr>
              <a:t>VQ-VVAE</a:t>
            </a:r>
            <a:r>
              <a:rPr lang="zh-CN" altLang="en-US" dirty="0">
                <a:ea typeface="思源黑体"/>
              </a:rPr>
              <a:t>视频压缩重建模型，适用于压缩率</a:t>
            </a:r>
            <a:r>
              <a:rPr lang="en-US" altLang="zh-CN" dirty="0">
                <a:ea typeface="思源黑体"/>
              </a:rPr>
              <a:t>100-500</a:t>
            </a:r>
          </a:p>
        </p:txBody>
      </p:sp>
      <p:sp>
        <p:nvSpPr>
          <p:cNvPr id="14" name="矩形 13"/>
          <p:cNvSpPr/>
          <p:nvPr/>
        </p:nvSpPr>
        <p:spPr>
          <a:xfrm>
            <a:off x="1885315" y="2698750"/>
            <a:ext cx="93783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dirty="0">
                <a:ea typeface="思源黑体"/>
              </a:rPr>
              <a:t>提出</a:t>
            </a:r>
            <a:r>
              <a:rPr lang="en-US" altLang="zh-CN" dirty="0">
                <a:ea typeface="思源黑体"/>
              </a:rPr>
              <a:t>LQZ</a:t>
            </a:r>
            <a:r>
              <a:rPr lang="zh-CN" altLang="en-US" dirty="0">
                <a:ea typeface="思源黑体"/>
              </a:rPr>
              <a:t>压缩重建模型，适用于压缩率</a:t>
            </a:r>
            <a:r>
              <a:rPr lang="en-US" altLang="zh-CN" dirty="0">
                <a:ea typeface="思源黑体"/>
              </a:rPr>
              <a:t>10-50</a:t>
            </a:r>
            <a:r>
              <a:rPr lang="zh-CN" altLang="en-US" dirty="0">
                <a:ea typeface="思源黑体"/>
              </a:rPr>
              <a:t>，压缩率</a:t>
            </a:r>
            <a:r>
              <a:rPr lang="en-US" altLang="zh-CN" dirty="0">
                <a:ea typeface="思源黑体"/>
              </a:rPr>
              <a:t>10</a:t>
            </a:r>
            <a:r>
              <a:rPr lang="zh-CN" altLang="en-US" dirty="0">
                <a:ea typeface="思源黑体"/>
              </a:rPr>
              <a:t>可实现几乎无损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1324521" y="3880032"/>
            <a:ext cx="8202034" cy="5067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科学性</a:t>
            </a:r>
            <a:r>
              <a:rPr lang="zh-CN" altLang="en-US" dirty="0"/>
              <a:t>：根据赛题任务和数据分析进行选择模型以及参数优化和创新</a:t>
            </a:r>
          </a:p>
        </p:txBody>
      </p:sp>
      <p:sp>
        <p:nvSpPr>
          <p:cNvPr id="19" name="TextBox 2"/>
          <p:cNvSpPr txBox="1"/>
          <p:nvPr/>
        </p:nvSpPr>
        <p:spPr>
          <a:xfrm>
            <a:off x="1322616" y="4678887"/>
            <a:ext cx="8202034" cy="9220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457200" fontAlgn="auto">
              <a:lnSpc>
                <a:spcPct val="150000"/>
              </a:lnSpc>
            </a:pPr>
            <a:r>
              <a:rPr lang="zh-CN" altLang="en-US" dirty="0">
                <a:solidFill>
                  <a:srgbClr val="FF0000"/>
                </a:solidFill>
              </a:rPr>
              <a:t>可行性</a:t>
            </a:r>
            <a:r>
              <a:rPr lang="zh-CN" altLang="en-US" dirty="0"/>
              <a:t>：整体方案训练部署推理简单，</a:t>
            </a:r>
            <a:r>
              <a:rPr lang="en-US" altLang="zh-CN" dirty="0"/>
              <a:t>LQZ</a:t>
            </a:r>
            <a:r>
              <a:rPr lang="zh-CN" altLang="en-US" dirty="0"/>
              <a:t>无需训练，</a:t>
            </a:r>
            <a:r>
              <a:rPr lang="en-US" altLang="zh-CN" dirty="0"/>
              <a:t>VQ-VVAE</a:t>
            </a:r>
            <a:r>
              <a:rPr lang="zh-CN" altLang="en-US" dirty="0"/>
              <a:t>训练</a:t>
            </a:r>
            <a:r>
              <a:rPr lang="en-US" altLang="zh-CN" dirty="0"/>
              <a:t>4</a:t>
            </a:r>
            <a:r>
              <a:rPr lang="zh-CN" altLang="en-US" dirty="0"/>
              <a:t>小时，</a:t>
            </a:r>
            <a:r>
              <a:rPr lang="en-US" altLang="zh-CN" dirty="0"/>
              <a:t>	       MCL</a:t>
            </a:r>
            <a:r>
              <a:rPr lang="zh-CN" altLang="en-US" dirty="0"/>
              <a:t>训练</a:t>
            </a:r>
            <a:r>
              <a:rPr lang="en-US" altLang="zh-CN" dirty="0"/>
              <a:t>1</a:t>
            </a:r>
            <a:r>
              <a:rPr lang="zh-CN" altLang="en-US" dirty="0"/>
              <a:t>小时，即可获得全部模型。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1324610" y="125412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◉</a:t>
            </a:r>
          </a:p>
        </p:txBody>
      </p:sp>
      <p:sp>
        <p:nvSpPr>
          <p:cNvPr id="21" name="文本框 20"/>
          <p:cNvSpPr txBox="1"/>
          <p:nvPr/>
        </p:nvSpPr>
        <p:spPr>
          <a:xfrm>
            <a:off x="1322705" y="3277870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◉</a:t>
            </a:r>
          </a:p>
        </p:txBody>
      </p:sp>
      <p:sp>
        <p:nvSpPr>
          <p:cNvPr id="22" name="文本框 21"/>
          <p:cNvSpPr txBox="1"/>
          <p:nvPr/>
        </p:nvSpPr>
        <p:spPr>
          <a:xfrm>
            <a:off x="1324610" y="401383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◉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1324610" y="4830445"/>
            <a:ext cx="4114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>
                <a:latin typeface="微软雅黑" panose="020B0503020204020204" charset="-122"/>
                <a:ea typeface="微软雅黑" panose="020B0503020204020204" charset="-122"/>
              </a:rPr>
              <a:t>◉</a:t>
            </a:r>
          </a:p>
        </p:txBody>
      </p:sp>
    </p:spTree>
    <p:custDataLst>
      <p:tags r:id="rId1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3301365" y="2217420"/>
            <a:ext cx="569023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感谢观看</a:t>
            </a:r>
            <a:endParaRPr lang="zh-CN" altLang="en-US" sz="5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algn="ctr"/>
            <a:endParaRPr lang="zh-CN" altLang="en-US" sz="5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8CFCB61B-2C50-ADCE-B99F-4FA1A4B456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9725" y="6048375"/>
            <a:ext cx="2962275" cy="8096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3520440" y="1985769"/>
            <a:ext cx="5130743" cy="454651"/>
          </a:xfrm>
          <a:prstGeom prst="rect">
            <a:avLst/>
          </a:prstGeom>
          <a:noFill/>
        </p:spPr>
        <p:txBody>
          <a:bodyPr wrap="square" lIns="91440" tIns="45720" rIns="91440" bIns="0" anchor="b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000" b="1" spc="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赛题任务与分析</a:t>
            </a: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3520440" y="3121732"/>
            <a:ext cx="5130743" cy="454651"/>
          </a:xfrm>
          <a:prstGeom prst="rect">
            <a:avLst/>
          </a:prstGeom>
          <a:noFill/>
        </p:spPr>
        <p:txBody>
          <a:bodyPr wrap="square" lIns="91440" tIns="45720" rIns="91440" bIns="0" anchor="b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000" b="1" spc="20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Arial" panose="020B0604020202020204" pitchFamily="34" charset="0"/>
              </a:rPr>
              <a:t>方案设计</a:t>
            </a:r>
          </a:p>
        </p:txBody>
      </p:sp>
      <p:sp>
        <p:nvSpPr>
          <p:cNvPr id="16" name="文本框 15"/>
          <p:cNvSpPr txBox="1"/>
          <p:nvPr>
            <p:custDataLst>
              <p:tags r:id="rId4"/>
            </p:custDataLst>
          </p:nvPr>
        </p:nvSpPr>
        <p:spPr>
          <a:xfrm>
            <a:off x="3520440" y="4239597"/>
            <a:ext cx="5130743" cy="454651"/>
          </a:xfrm>
          <a:prstGeom prst="rect">
            <a:avLst/>
          </a:prstGeom>
          <a:noFill/>
        </p:spPr>
        <p:txBody>
          <a:bodyPr wrap="square" lIns="91440" tIns="45720" rIns="91440" bIns="0" anchor="b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000" b="1" spc="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具体运用场景</a:t>
            </a:r>
            <a:endParaRPr lang="zh-CN" altLang="en-US" sz="2000" b="1" spc="20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5"/>
          <p:cNvSpPr txBox="1"/>
          <p:nvPr>
            <p:custDataLst>
              <p:tags r:id="rId5"/>
            </p:custDataLst>
          </p:nvPr>
        </p:nvSpPr>
        <p:spPr>
          <a:xfrm>
            <a:off x="3520814" y="5273447"/>
            <a:ext cx="5130743" cy="454651"/>
          </a:xfrm>
          <a:prstGeom prst="rect">
            <a:avLst/>
          </a:prstGeom>
          <a:noFill/>
        </p:spPr>
        <p:txBody>
          <a:bodyPr wrap="square" lIns="91440" tIns="45720" rIns="91440" bIns="0" anchor="b">
            <a:normAutofit/>
          </a:bodyPr>
          <a:lstStyle/>
          <a:p>
            <a:pPr marL="457200" indent="-457200">
              <a:buFont typeface="Wingdings" panose="05000000000000000000" pitchFamily="2" charset="2"/>
              <a:buChar char="n"/>
            </a:pPr>
            <a:r>
              <a:rPr lang="zh-CN" altLang="en-US" sz="2000" b="1" spc="20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总结与展望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02B41D5-2551-0A06-5CBB-FC5E341B1C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29725" y="6048375"/>
            <a:ext cx="2962275" cy="8096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1345" y="608965"/>
            <a:ext cx="42564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赛题任务与分析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601345" y="2915285"/>
            <a:ext cx="6380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任务二：视频特征</a:t>
            </a:r>
            <a:r>
              <a:rPr lang="en-US" altLang="zh-CN"/>
              <a:t>  </a:t>
            </a:r>
            <a:r>
              <a:rPr lang="zh-CN" altLang="en-US"/>
              <a:t>维度是（</a:t>
            </a:r>
            <a:r>
              <a:rPr lang="en-US" altLang="zh-CN"/>
              <a:t>250</a:t>
            </a:r>
            <a:r>
              <a:rPr lang="zh-CN" altLang="en-US"/>
              <a:t>，</a:t>
            </a:r>
            <a:r>
              <a:rPr lang="en-US" altLang="zh-CN"/>
              <a:t>1024</a:t>
            </a:r>
            <a:r>
              <a:rPr lang="zh-CN" altLang="en-US"/>
              <a:t>，</a:t>
            </a:r>
            <a:r>
              <a:rPr lang="en-US" altLang="zh-CN"/>
              <a:t>196</a:t>
            </a:r>
            <a:r>
              <a:rPr lang="zh-CN" altLang="en-US"/>
              <a:t>）进行特征分类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01345" y="1689735"/>
            <a:ext cx="5770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任务一：视频特征</a:t>
            </a:r>
            <a:r>
              <a:rPr lang="en-US" altLang="zh-CN"/>
              <a:t>  </a:t>
            </a:r>
            <a:r>
              <a:rPr lang="zh-CN" altLang="en-US"/>
              <a:t>维度是（</a:t>
            </a:r>
            <a:r>
              <a:rPr lang="en-US" altLang="zh-CN"/>
              <a:t>250</a:t>
            </a:r>
            <a:r>
              <a:rPr lang="zh-CN" altLang="en-US"/>
              <a:t>，</a:t>
            </a:r>
            <a:r>
              <a:rPr lang="en-US" altLang="zh-CN"/>
              <a:t>1024</a:t>
            </a:r>
            <a:r>
              <a:rPr lang="zh-CN" altLang="en-US"/>
              <a:t>）进行特征分类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601345" y="4140835"/>
            <a:ext cx="10520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任务三：高压缩视频特征压缩和重建</a:t>
            </a:r>
            <a:r>
              <a:rPr lang="en-US" altLang="zh-CN"/>
              <a:t> </a:t>
            </a:r>
            <a:r>
              <a:rPr lang="zh-CN" altLang="en-US"/>
              <a:t>（</a:t>
            </a:r>
            <a:r>
              <a:rPr lang="en-US" altLang="zh-CN"/>
              <a:t>250</a:t>
            </a:r>
            <a:r>
              <a:rPr lang="zh-CN" altLang="en-US"/>
              <a:t>，</a:t>
            </a:r>
            <a:r>
              <a:rPr lang="en-US" altLang="zh-CN"/>
              <a:t>1024</a:t>
            </a:r>
            <a:r>
              <a:rPr lang="zh-CN" altLang="en-US"/>
              <a:t>）</a:t>
            </a:r>
            <a:r>
              <a:rPr lang="en-US" altLang="zh-CN"/>
              <a:t> 2000KB</a:t>
            </a:r>
            <a:r>
              <a:rPr lang="zh-CN" altLang="en-US"/>
              <a:t>文件压缩成大小分别为</a:t>
            </a:r>
            <a:r>
              <a:rPr lang="en-US" altLang="zh-CN"/>
              <a:t>4KB</a:t>
            </a:r>
            <a:r>
              <a:rPr lang="zh-CN" altLang="en-US"/>
              <a:t>，</a:t>
            </a:r>
            <a:r>
              <a:rPr lang="en-US" altLang="zh-CN"/>
              <a:t>8KB</a:t>
            </a:r>
            <a:r>
              <a:rPr lang="zh-CN" altLang="en-US"/>
              <a:t>，</a:t>
            </a:r>
            <a:r>
              <a:rPr lang="en-US" altLang="zh-CN"/>
              <a:t>16KB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601345" y="5366385"/>
            <a:ext cx="11155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任务四：低压缩视频特征压缩和重建</a:t>
            </a:r>
            <a:r>
              <a:rPr lang="en-US" altLang="zh-CN"/>
              <a:t> </a:t>
            </a:r>
            <a:r>
              <a:rPr lang="zh-CN" altLang="en-US"/>
              <a:t>（</a:t>
            </a:r>
            <a:r>
              <a:rPr lang="en-US" altLang="zh-CN"/>
              <a:t>250</a:t>
            </a:r>
            <a:r>
              <a:rPr lang="zh-CN" altLang="en-US"/>
              <a:t>，</a:t>
            </a:r>
            <a:r>
              <a:rPr lang="en-US" altLang="zh-CN"/>
              <a:t>1024</a:t>
            </a:r>
            <a:r>
              <a:rPr lang="zh-CN" altLang="en-US"/>
              <a:t>，</a:t>
            </a:r>
            <a:r>
              <a:rPr lang="en-US" altLang="zh-CN"/>
              <a:t>196</a:t>
            </a:r>
            <a:r>
              <a:rPr lang="zh-CN" altLang="en-US"/>
              <a:t>）</a:t>
            </a:r>
            <a:r>
              <a:rPr lang="en-US" altLang="zh-CN"/>
              <a:t> 191MB</a:t>
            </a:r>
            <a:r>
              <a:rPr lang="zh-CN" altLang="en-US"/>
              <a:t>文件压缩成大小分别为</a:t>
            </a:r>
            <a:r>
              <a:rPr lang="en-US" altLang="zh-CN"/>
              <a:t>4MB</a:t>
            </a:r>
            <a:r>
              <a:rPr lang="zh-CN" altLang="en-US"/>
              <a:t>，</a:t>
            </a:r>
            <a:r>
              <a:rPr lang="en-US" altLang="zh-CN"/>
              <a:t>8MB</a:t>
            </a:r>
            <a:r>
              <a:rPr lang="zh-CN" altLang="en-US"/>
              <a:t>，</a:t>
            </a:r>
            <a:r>
              <a:rPr lang="en-US" altLang="zh-CN"/>
              <a:t>12MB</a:t>
            </a:r>
          </a:p>
        </p:txBody>
      </p:sp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1345" y="608965"/>
            <a:ext cx="42564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赛题任务与分析</a:t>
            </a:r>
          </a:p>
        </p:txBody>
      </p:sp>
      <p:pic>
        <p:nvPicPr>
          <p:cNvPr id="3" name="图片 2"/>
          <p:cNvPicPr/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857885" y="1718945"/>
            <a:ext cx="2160000" cy="216000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6"/>
          <a:stretch>
            <a:fillRect/>
          </a:stretch>
        </p:blipFill>
        <p:spPr>
          <a:xfrm>
            <a:off x="3299460" y="1718945"/>
            <a:ext cx="2160000" cy="2160000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7"/>
          <a:stretch>
            <a:fillRect/>
          </a:stretch>
        </p:blipFill>
        <p:spPr>
          <a:xfrm>
            <a:off x="857885" y="3980815"/>
            <a:ext cx="2160000" cy="2160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547360" y="103949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数据分布</a:t>
            </a:r>
          </a:p>
        </p:txBody>
      </p:sp>
      <p:pic>
        <p:nvPicPr>
          <p:cNvPr id="8" name="图片 7"/>
          <p:cNvPicPr/>
          <p:nvPr/>
        </p:nvPicPr>
        <p:blipFill>
          <a:blip r:embed="rId8"/>
          <a:stretch>
            <a:fillRect/>
          </a:stretch>
        </p:blipFill>
        <p:spPr>
          <a:xfrm>
            <a:off x="3299460" y="3980815"/>
            <a:ext cx="2160000" cy="2160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11570" y="1719580"/>
            <a:ext cx="5381625" cy="43103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01345" y="608965"/>
            <a:ext cx="4256405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赛题任务与分析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5547360" y="1039495"/>
            <a:ext cx="1097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赛题难点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013460" y="1887855"/>
            <a:ext cx="4983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分类任务，数据不易观察，分布较大，容易拟合</a:t>
            </a:r>
          </a:p>
        </p:txBody>
      </p:sp>
      <p:sp>
        <p:nvSpPr>
          <p:cNvPr id="3" name="文本框 2"/>
          <p:cNvSpPr txBox="1"/>
          <p:nvPr/>
        </p:nvSpPr>
        <p:spPr>
          <a:xfrm>
            <a:off x="1013460" y="2736215"/>
            <a:ext cx="7117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压缩任务，数据分布较大，且压缩率为</a:t>
            </a:r>
            <a:r>
              <a:rPr lang="en-US" altLang="zh-CN"/>
              <a:t>500</a:t>
            </a:r>
            <a:r>
              <a:rPr lang="zh-CN" altLang="en-US"/>
              <a:t>，</a:t>
            </a:r>
            <a:r>
              <a:rPr lang="en-US" altLang="zh-CN"/>
              <a:t>250</a:t>
            </a:r>
            <a:r>
              <a:rPr lang="zh-CN" altLang="en-US"/>
              <a:t>，</a:t>
            </a:r>
            <a:r>
              <a:rPr lang="en-US" altLang="zh-CN"/>
              <a:t>125</a:t>
            </a:r>
            <a:r>
              <a:rPr lang="zh-CN" altLang="en-US"/>
              <a:t>，</a:t>
            </a:r>
            <a:r>
              <a:rPr lang="en-US" altLang="zh-CN"/>
              <a:t>32</a:t>
            </a:r>
            <a:r>
              <a:rPr lang="zh-CN" altLang="en-US"/>
              <a:t>，</a:t>
            </a:r>
            <a:r>
              <a:rPr lang="en-US" altLang="zh-CN"/>
              <a:t>24</a:t>
            </a:r>
            <a:r>
              <a:rPr lang="zh-CN" altLang="en-US"/>
              <a:t>，</a:t>
            </a:r>
            <a:r>
              <a:rPr lang="en-US" altLang="zh-CN"/>
              <a:t>16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935" y="3377565"/>
            <a:ext cx="7386320" cy="138493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0180" y="5215890"/>
            <a:ext cx="7451090" cy="146494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60245" y="4051300"/>
            <a:ext cx="538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图</a:t>
            </a:r>
            <a:r>
              <a:rPr lang="en-US" altLang="zh-CN"/>
              <a:t>1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1960245" y="5491480"/>
            <a:ext cx="5384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图</a:t>
            </a:r>
            <a:r>
              <a:rPr lang="en-US" altLang="zh-CN"/>
              <a:t>2</a:t>
            </a:r>
          </a:p>
        </p:txBody>
      </p:sp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2905" y="597535"/>
            <a:ext cx="4265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方案设计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3989070" y="812800"/>
            <a:ext cx="318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创新点一，视频特征</a:t>
            </a:r>
            <a:r>
              <a:rPr lang="en-US" altLang="zh-CN"/>
              <a:t>MCL</a:t>
            </a:r>
            <a:r>
              <a:rPr lang="zh-CN" altLang="en-US"/>
              <a:t>模型</a:t>
            </a:r>
          </a:p>
        </p:txBody>
      </p:sp>
      <p:pic>
        <p:nvPicPr>
          <p:cNvPr id="3" name="图片 2" descr="naic1.drawi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9265" y="1181100"/>
            <a:ext cx="8851265" cy="454723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236845" y="5962650"/>
            <a:ext cx="1122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MCL</a:t>
            </a:r>
            <a:r>
              <a:rPr lang="zh-CN" altLang="en-US"/>
              <a:t>模型</a:t>
            </a:r>
          </a:p>
        </p:txBody>
      </p:sp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2905" y="597535"/>
            <a:ext cx="4265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方案设计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05960" y="812800"/>
            <a:ext cx="318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创新点一，视频特征</a:t>
            </a:r>
            <a:r>
              <a:rPr lang="en-US" altLang="zh-CN"/>
              <a:t>MCL</a:t>
            </a:r>
            <a:r>
              <a:rPr lang="zh-CN" altLang="en-US"/>
              <a:t>模型</a:t>
            </a:r>
          </a:p>
        </p:txBody>
      </p:sp>
      <p:pic>
        <p:nvPicPr>
          <p:cNvPr id="5" name="图片 4" descr="naic2.drawi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6795" y="2052320"/>
            <a:ext cx="1998345" cy="23939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229360" y="5408295"/>
            <a:ext cx="38785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视频</a:t>
            </a:r>
            <a:r>
              <a:rPr lang="en-US" altLang="zh-CN"/>
              <a:t>CNN</a:t>
            </a:r>
            <a:r>
              <a:rPr lang="zh-CN" altLang="en-US"/>
              <a:t>模块，提取视频帧局部特征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21405" y="205232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特征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3621405" y="4077970"/>
            <a:ext cx="64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特征</a:t>
            </a:r>
          </a:p>
        </p:txBody>
      </p:sp>
      <p:sp>
        <p:nvSpPr>
          <p:cNvPr id="10" name="文本框 9"/>
          <p:cNvSpPr txBox="1"/>
          <p:nvPr/>
        </p:nvSpPr>
        <p:spPr>
          <a:xfrm>
            <a:off x="3507105" y="3065145"/>
            <a:ext cx="868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卷积层</a:t>
            </a:r>
          </a:p>
        </p:txBody>
      </p:sp>
      <p:pic>
        <p:nvPicPr>
          <p:cNvPr id="11" name="图片 10" descr="naic3.drawio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8805" y="2052320"/>
            <a:ext cx="2579370" cy="21964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6473825" y="5408295"/>
            <a:ext cx="3764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视频</a:t>
            </a:r>
            <a:r>
              <a:rPr lang="en-US" altLang="zh-CN"/>
              <a:t>LSTM</a:t>
            </a:r>
            <a:r>
              <a:rPr lang="zh-CN" altLang="en-US"/>
              <a:t>模块，提取视频时序特征</a:t>
            </a:r>
          </a:p>
        </p:txBody>
      </p:sp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2905" y="597535"/>
            <a:ext cx="4265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方案设计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505960" y="812800"/>
            <a:ext cx="33832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/>
              <a:t>创新点二，视频多批次分帧训练</a:t>
            </a:r>
          </a:p>
        </p:txBody>
      </p:sp>
      <p:pic>
        <p:nvPicPr>
          <p:cNvPr id="3" name="图片 2" descr="naic4.drawio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670" y="1543050"/>
            <a:ext cx="2481580" cy="46932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523230" y="1543050"/>
            <a:ext cx="6198235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将</a:t>
            </a:r>
            <a:r>
              <a:rPr lang="en-US" altLang="zh-CN"/>
              <a:t>250</a:t>
            </a:r>
            <a:r>
              <a:rPr lang="zh-CN" altLang="en-US"/>
              <a:t>，</a:t>
            </a:r>
            <a:r>
              <a:rPr lang="en-US" altLang="zh-CN"/>
              <a:t>1024</a:t>
            </a:r>
            <a:r>
              <a:rPr lang="zh-CN" altLang="en-US"/>
              <a:t>的视频特征以相同间隔</a:t>
            </a:r>
            <a:r>
              <a:rPr lang="en-US" altLang="zh-CN"/>
              <a:t>5</a:t>
            </a:r>
            <a:r>
              <a:rPr lang="zh-CN" altLang="en-US"/>
              <a:t>帧提取数据，</a:t>
            </a:r>
          </a:p>
          <a:p>
            <a:r>
              <a:rPr lang="zh-CN" altLang="en-US"/>
              <a:t>提取出</a:t>
            </a:r>
            <a:r>
              <a:rPr lang="en-US" altLang="zh-CN"/>
              <a:t>5</a:t>
            </a:r>
            <a:r>
              <a:rPr lang="zh-CN" altLang="en-US"/>
              <a:t>份，</a:t>
            </a:r>
            <a:r>
              <a:rPr lang="en-US" altLang="zh-CN"/>
              <a:t>50</a:t>
            </a:r>
            <a:r>
              <a:rPr lang="zh-CN" altLang="en-US"/>
              <a:t>帧，</a:t>
            </a:r>
            <a:r>
              <a:rPr lang="en-US" altLang="zh-CN"/>
              <a:t>1024</a:t>
            </a:r>
            <a:r>
              <a:rPr lang="zh-CN" altLang="en-US"/>
              <a:t>维度的特征。</a:t>
            </a:r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五份数据随机运行不同的数据增强策略</a:t>
            </a:r>
          </a:p>
          <a:p>
            <a:endParaRPr lang="zh-CN" altLang="en-US"/>
          </a:p>
          <a:p>
            <a:endParaRPr lang="zh-CN" altLang="en-US"/>
          </a:p>
          <a:p>
            <a:r>
              <a:rPr lang="zh-CN" altLang="en-US"/>
              <a:t>预测的五个结果进行选择出数量最多的类别作为结果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8835" y="4138930"/>
            <a:ext cx="6345555" cy="209740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82905" y="597535"/>
            <a:ext cx="4265930" cy="58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CN" altLang="en-US" sz="3200" dirty="0">
                <a:solidFill>
                  <a:schemeClr val="tx1"/>
                </a:solidFill>
                <a:ea typeface="思源黑体"/>
              </a:rPr>
              <a:t>方案设计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4648835" y="2060575"/>
            <a:ext cx="3180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/>
              <a:t>MCL</a:t>
            </a:r>
            <a:r>
              <a:rPr lang="zh-CN" altLang="en-US"/>
              <a:t>模型，初赛分类排名第二</a:t>
            </a:r>
          </a:p>
        </p:txBody>
      </p:sp>
      <p:graphicFrame>
        <p:nvGraphicFramePr>
          <p:cNvPr id="11" name="表格 10"/>
          <p:cNvGraphicFramePr/>
          <p:nvPr>
            <p:custDataLst>
              <p:tags r:id="rId2"/>
            </p:custDataLst>
          </p:nvPr>
        </p:nvGraphicFramePr>
        <p:xfrm>
          <a:off x="1937385" y="2846705"/>
          <a:ext cx="9439275" cy="3032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3817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0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/>
                        <a:t>ACC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0.7850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lstm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0.7800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mlp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0.7925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US"/>
                        <a:t>视频多批次分帧训练</a:t>
                      </a:r>
                      <a:r>
                        <a:rPr lang="en-US" altLang="zh-CN"/>
                        <a:t>+CNN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0.8250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+drop</a:t>
                      </a:r>
                      <a:r>
                        <a:rPr lang="zh-CN" altLang="en-US"/>
                        <a:t>（</a:t>
                      </a:r>
                      <a:r>
                        <a:rPr lang="en-US" altLang="zh-CN"/>
                        <a:t>0.5</a:t>
                      </a:r>
                      <a:r>
                        <a:rPr lang="zh-CN" altLang="en-US"/>
                        <a:t>）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0.8300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+</a:t>
                      </a:r>
                      <a:r>
                        <a:rPr lang="zh-CN" altLang="en-US"/>
                        <a:t>特征扰动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0.8425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MCL</a:t>
                      </a:r>
                      <a:r>
                        <a:rPr lang="zh-CN" altLang="en-US"/>
                        <a:t>模型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0.8700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e20c6f2f-f236-414e-9f72-a75df6c35c6e"/>
  <p:tag name="COMMONDATA" val="eyJoZGlkIjoiOTdiZWRmMDIyNWRkYzQ2ODVjODlkNzVkYzZjZGRkYzE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31"/>
  <p:tag name="KSO_WM_UNIT_COLOR_SCHEME_PARENT_PAGE" val="0_4"/>
  <p:tag name="KSO_WM_UNIT_ISCONTENTS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custom20204551_4*l_h_a*1_2_1"/>
  <p:tag name="KSO_WM_TEMPLATE_CATEGORY" val="custom"/>
  <p:tag name="KSO_WM_TEMPLATE_INDEX" val="2020455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UNIT_USESOURCEFORMAT_APPLY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31"/>
  <p:tag name="KSO_WM_UNIT_COLOR_SCHEME_PARENT_PAGE" val="0_4"/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custom20204551_4*l_h_a*1_3_1"/>
  <p:tag name="KSO_WM_TEMPLATE_CATEGORY" val="custom"/>
  <p:tag name="KSO_WM_TEMPLATE_INDEX" val="2020455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UNIT_USESOURCEFORMAT_APPLY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31"/>
  <p:tag name="KSO_WM_UNIT_COLOR_SCHEME_PARENT_PAGE" val="0_4"/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custom20204551_4*l_h_a*1_4_1"/>
  <p:tag name="KSO_WM_TEMPLATE_CATEGORY" val="custom"/>
  <p:tag name="KSO_WM_TEMPLATE_INDEX" val="2020455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UNIT_USESOURCEFORMAT_APPLY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COLOR_SCHEME_SHAPE_ID" val="131"/>
  <p:tag name="KSO_WM_UNIT_COLOR_SCHEME_PARENT_PAGE" val="0_4"/>
  <p:tag name="KSO_WM_UNIT_ISCONTENTSTITLE" val="0"/>
  <p:tag name="KSO_WM_UNIT_NOCLEAR" val="0"/>
  <p:tag name="KSO_WM_UNIT_VALUE" val="18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4_1"/>
  <p:tag name="KSO_WM_UNIT_ID" val="custom20204551_4*l_h_a*1_4_1"/>
  <p:tag name="KSO_WM_TEMPLATE_CATEGORY" val="custom"/>
  <p:tag name="KSO_WM_TEMPLATE_INDEX" val="20204551"/>
  <p:tag name="KSO_WM_UNIT_LAYERLEVEL" val="1_1_1"/>
  <p:tag name="KSO_WM_TAG_VERSION" val="1.0"/>
  <p:tag name="KSO_WM_BEAUTIFY_FLAG" val="#wm#"/>
  <p:tag name="KSO_WM_UNIT_PRESET_TEXT" val="添加标题"/>
  <p:tag name="KSO_WM_UNIT_TEXT_FILL_FORE_SCHEMECOLOR_INDEX" val="13"/>
  <p:tag name="KSO_WM_UNIT_TEXT_FILL_TYPE" val="1"/>
  <p:tag name="KSO_WM_UNIT_USESOURCEFORMAT_APPLY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828,&quot;width&quot;:8640}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252a948c-4729-4a53-aa87-f2da1bb73e63}"/>
  <p:tag name="TABLE_ENDDRAG_ORIGIN_RECT" val="743*148"/>
  <p:tag name="TABLE_ENDDRAG_RECT" val="56*184*743*14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642</Words>
  <Application>Microsoft Office PowerPoint</Application>
  <PresentationFormat>宽屏</PresentationFormat>
  <Paragraphs>102</Paragraphs>
  <Slides>14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1" baseType="lpstr">
      <vt:lpstr>黑体</vt:lpstr>
      <vt:lpstr>思源黑体</vt:lpstr>
      <vt:lpstr>微软雅黑</vt:lpstr>
      <vt:lpstr>Arial</vt:lpstr>
      <vt:lpstr>Calibri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Lenovo</dc:creator>
  <cp:lastModifiedBy>Lenovo</cp:lastModifiedBy>
  <cp:revision>236</cp:revision>
  <dcterms:created xsi:type="dcterms:W3CDTF">2019-06-19T02:08:00Z</dcterms:created>
  <dcterms:modified xsi:type="dcterms:W3CDTF">2024-07-11T07:03:17Z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2052-11.1.0.12165</vt:lpwstr>
  </property>
  <property fmtid="{D5CDD505-2E9C-101B-9397-08002B2CF9AE}" pid="3" name="ICV">
    <vt:lpwstr>83DC22264FB0424C85BBC434F67C6673</vt:lpwstr>
  </property>
</Properties>
</file>